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embeddedFontLst>
    <p:embeddedFont>
      <p:font typeface="Impact" panose="020B0806030902050204" pitchFamily="34" charset="0"/>
      <p:regular r:id="rId28"/>
    </p:embeddedFont>
    <p:embeddedFont>
      <p:font typeface="Libre Baskerville" panose="02000000000000000000" pitchFamily="2" charset="0"/>
      <p:regular r:id="rId29"/>
      <p:bold r:id="rId30"/>
      <p:italic r:id="rId31"/>
    </p:embeddedFont>
    <p:embeddedFont>
      <p:font typeface="Nunito" pitchFamily="2" charset="77"/>
      <p:regular r:id="rId32"/>
      <p:bold r:id="rId3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4188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862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97086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4628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9373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3628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5859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75741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51657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99800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5184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2396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1198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79648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0162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4515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8588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15124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5064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8960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550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334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985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814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25789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774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 idx="4294967295"/>
          </p:nvPr>
        </p:nvSpPr>
        <p:spPr>
          <a:xfrm>
            <a:off x="685800" y="609600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1600" b="1" dirty="0">
                <a:latin typeface="+mj-lt"/>
              </a:rPr>
              <a:t>Public School 174</a:t>
            </a:r>
            <a:br>
              <a:rPr lang="en-US" sz="1600" dirty="0">
                <a:latin typeface="+mj-lt"/>
              </a:rPr>
            </a:br>
            <a:r>
              <a:rPr lang="en-US" sz="1600" b="1" dirty="0">
                <a:latin typeface="+mj-lt"/>
              </a:rPr>
              <a:t>65-10 </a:t>
            </a:r>
            <a:r>
              <a:rPr lang="en-US" sz="1600" b="1" dirty="0" err="1">
                <a:latin typeface="+mj-lt"/>
              </a:rPr>
              <a:t>Dieterle</a:t>
            </a:r>
            <a:r>
              <a:rPr lang="en-US" sz="1600" b="1" dirty="0">
                <a:latin typeface="+mj-lt"/>
              </a:rPr>
              <a:t> Crescent</a:t>
            </a:r>
            <a:br>
              <a:rPr lang="en-US" sz="1600" dirty="0">
                <a:latin typeface="+mj-lt"/>
              </a:rPr>
            </a:br>
            <a:r>
              <a:rPr lang="en-US" sz="1600" b="1" dirty="0" err="1">
                <a:latin typeface="+mj-lt"/>
              </a:rPr>
              <a:t>Rego</a:t>
            </a:r>
            <a:r>
              <a:rPr lang="en-US" sz="1600" b="1" dirty="0">
                <a:latin typeface="+mj-lt"/>
              </a:rPr>
              <a:t> Park, NY 11374</a:t>
            </a:r>
            <a:br>
              <a:rPr lang="en-US" sz="1600" dirty="0">
                <a:latin typeface="+mj-lt"/>
              </a:rPr>
            </a:br>
            <a:r>
              <a:rPr lang="en-US" sz="1600" b="1" dirty="0">
                <a:latin typeface="+mj-lt"/>
              </a:rPr>
              <a:t>Phone (718) 897-7006</a:t>
            </a:r>
            <a:br>
              <a:rPr lang="en-US" sz="1600" dirty="0">
                <a:latin typeface="+mj-lt"/>
              </a:rPr>
            </a:br>
            <a:r>
              <a:rPr lang="en-US" sz="1600" b="1" dirty="0">
                <a:latin typeface="+mj-lt"/>
              </a:rPr>
              <a:t>ps174.org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                               </a:t>
            </a:r>
            <a:r>
              <a:rPr lang="en-US" sz="1800" b="1" dirty="0"/>
              <a:t>Mrs. Karin Kelly, Principal		                       </a:t>
            </a:r>
            <a:br>
              <a:rPr lang="en-US" sz="1800" b="1" dirty="0"/>
            </a:br>
            <a:r>
              <a:rPr lang="en-US" sz="1800" b="1" dirty="0"/>
              <a:t>      Mrs. Kerstin </a:t>
            </a:r>
            <a:r>
              <a:rPr lang="en-US" sz="1800" b="1" dirty="0" err="1"/>
              <a:t>Kobetitsch</a:t>
            </a:r>
            <a:r>
              <a:rPr lang="en-US" sz="1800" b="1" dirty="0"/>
              <a:t>, A. P.</a:t>
            </a:r>
            <a:br>
              <a:rPr lang="en-US" sz="1800" dirty="0"/>
            </a:br>
            <a:br>
              <a:rPr lang="en-US" sz="1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4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Moving into </a:t>
            </a:r>
            <a:br>
              <a:rPr lang="en-US" sz="4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48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“Just-Right” Books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4294967295"/>
          </p:nvPr>
        </p:nvSpPr>
        <p:spPr>
          <a:xfrm>
            <a:off x="1371600" y="4267200"/>
            <a:ext cx="6400799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endParaRPr lang="en-US" sz="3200" b="0" i="0" u="none" strike="noStrike" cap="none" baseline="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By Kindergarten Teachers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For Kindergarten Parents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they read,kids are NOT “sounding out” words </a:t>
            </a: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Levels A/B.</a:t>
            </a:r>
            <a:b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These are things you can say:</a:t>
            </a:r>
            <a:b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5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“Use the pattern.”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5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“Point under each word.”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5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“Look at the picture.”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5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“Does that make sense?”</a:t>
            </a: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1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Comprehension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“WHAT WAS THIS BOOK ABOUT?”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6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Dot Books</a:t>
            </a:r>
            <a:br>
              <a:rPr lang="en-US" sz="6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6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9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2 </a:t>
            </a:r>
            <a:br>
              <a:rPr lang="en-US" sz="9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 and D</a:t>
            </a:r>
          </a:p>
          <a:p>
            <a:pPr marL="342900" marR="0" lvl="0" indent="-3429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sng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 /D Books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Children </a:t>
            </a:r>
            <a:r>
              <a:rPr lang="en-US" sz="6000" b="0" i="0" u="sng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r>
              <a:rPr lang="en-US" sz="60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using the </a:t>
            </a:r>
            <a:r>
              <a:rPr lang="en-US" sz="6000" b="1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sounds of letters</a:t>
            </a:r>
            <a:r>
              <a:rPr lang="en-US" sz="60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to figure out “tricky” words.</a:t>
            </a:r>
          </a:p>
          <a:p>
            <a:pPr marL="342900" marR="0" lvl="0" indent="381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0" b="0" i="0" u="none" strike="noStrike" cap="none" baseline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Students use familiar “</a:t>
            </a:r>
            <a:r>
              <a:rPr lang="en-US" sz="5400" b="1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sight words</a:t>
            </a:r>
            <a:r>
              <a:rPr lang="en-US" sz="54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5400" b="0" i="0" u="sng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without help</a:t>
            </a:r>
            <a:r>
              <a:rPr lang="en-US" sz="54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(Don’t read them the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first page.)</a:t>
            </a:r>
          </a:p>
          <a:p>
            <a:pPr marL="342900" marR="0" lvl="0" indent="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400" b="0" i="0" u="none" strike="noStrike" cap="none" baseline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These are things you can say for a child reading Levels C/D: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“Look at the picture for clues.”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“Look at the first (and last) letter.”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“Get your mouth ready to say that sound.” 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“Does that make sense?”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Shape 2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359692" y="-978693"/>
            <a:ext cx="6577013" cy="853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are going to play </a:t>
            </a:r>
            <a:b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the swings.</a:t>
            </a:r>
          </a:p>
        </p:txBody>
      </p:sp>
      <p:pic>
        <p:nvPicPr>
          <p:cNvPr id="239" name="Shape 2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37381" y="2685255"/>
            <a:ext cx="3535362" cy="481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090318" y="2804318"/>
            <a:ext cx="3535362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like playing</a:t>
            </a:r>
            <a:b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the swings.</a:t>
            </a:r>
          </a:p>
        </p:txBody>
      </p:sp>
      <p:pic>
        <p:nvPicPr>
          <p:cNvPr id="246" name="Shape 2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76262" y="2717800"/>
            <a:ext cx="3563936" cy="471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141911" y="2855912"/>
            <a:ext cx="350837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are going to play</a:t>
            </a:r>
            <a:b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the tunnel.</a:t>
            </a:r>
          </a:p>
        </p:txBody>
      </p:sp>
      <p:pic>
        <p:nvPicPr>
          <p:cNvPr id="253" name="Shape 2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65956" y="2685257"/>
            <a:ext cx="350678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018882" y="2732881"/>
            <a:ext cx="3505200" cy="4745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none" strike="noStrike" cap="none" baseline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“Just-Right” Books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Also called: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Leveled Books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“Dot” Books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 baseline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Children start looking at the print.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like playing in the tunnel.</a:t>
            </a:r>
          </a:p>
        </p:txBody>
      </p:sp>
      <p:pic>
        <p:nvPicPr>
          <p:cNvPr id="260" name="Shape 2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37381" y="2685255"/>
            <a:ext cx="3535362" cy="481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3351212"/>
            <a:ext cx="4810124" cy="3506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1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Comprehension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“WHAT WAS THIS BOOK ABOUT?”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cannot move to the next level if they cannot discuss the book.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101400"/>
            <a:ext cx="8229600" cy="110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level is my child?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052150"/>
            <a:ext cx="8229600" cy="467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Children are assessed (tested) to determine what level is “just right.” 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includes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40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the words</a:t>
            </a: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40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demonstrating</a:t>
            </a: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comprehension 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2"/>
                </a:solidFill>
              </a:rPr>
              <a:t>You will receive a letter from your child’s teacher indicating their current reading level.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</a:endParaRPr>
          </a:p>
          <a:p>
            <a:pPr marL="342900" marR="0" lvl="0" indent="-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level meets the standards?</a:t>
            </a: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(Don’t worry, the next page will explain this chart.)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9900"/>
            <a:ext cx="80010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sng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that chart mean?</a:t>
            </a:r>
            <a:br>
              <a:rPr lang="en-US" sz="4000" b="0" i="0" u="sng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sng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level meets the standards?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92400" cy="5080200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 i="0" u="none" strike="noStrike" cap="none" baseline="0" dirty="0">
                <a:solidFill>
                  <a:schemeClr val="tx1"/>
                </a:solidFill>
                <a:sym typeface="Arial"/>
              </a:rPr>
              <a:t>In January, students </a:t>
            </a:r>
            <a:r>
              <a:rPr lang="en-US" sz="3600" dirty="0">
                <a:solidFill>
                  <a:schemeClr val="tx1"/>
                </a:solidFill>
              </a:rPr>
              <a:t>who are level B/C (with book intro) are meeting proficiency standards.  </a:t>
            </a:r>
          </a:p>
          <a:p>
            <a:pPr marL="0" marR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</a:rPr>
              <a:t>By March, the expectation is for students to read </a:t>
            </a:r>
            <a:r>
              <a:rPr lang="en-US" sz="3600">
                <a:solidFill>
                  <a:srgbClr val="000000"/>
                </a:solidFill>
              </a:rPr>
              <a:t>at level </a:t>
            </a:r>
            <a:r>
              <a:rPr lang="en-US" sz="3600" dirty="0">
                <a:solidFill>
                  <a:srgbClr val="000000"/>
                </a:solidFill>
              </a:rPr>
              <a:t>C (with book intro).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 June, students who are in levels </a:t>
            </a:r>
            <a:r>
              <a:rPr lang="en-US" sz="3600" dirty="0">
                <a:solidFill>
                  <a:schemeClr val="tx1"/>
                </a:solidFill>
              </a:rPr>
              <a:t>D/E </a:t>
            </a:r>
            <a:r>
              <a:rPr lang="en-US" sz="36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green dot books are meeting kindergarten standards. 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990600" y="2971800"/>
            <a:ext cx="7161212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hope that hearing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how we use these books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helped you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you can help your child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 stronger reader!</a:t>
            </a:r>
          </a:p>
        </p:txBody>
      </p:sp>
      <p:sp>
        <p:nvSpPr>
          <p:cNvPr id="292" name="Shape 292"/>
          <p:cNvSpPr/>
          <p:nvPr/>
        </p:nvSpPr>
        <p:spPr>
          <a:xfrm>
            <a:off x="685800" y="609600"/>
            <a:ext cx="7543799" cy="1752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THANK YOU FOR COMING!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Shape 1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2638" y="0"/>
            <a:ext cx="4719637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918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6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 Dot Books</a:t>
            </a:r>
            <a:br>
              <a:rPr lang="en-US" sz="6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6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9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1 </a:t>
            </a:r>
            <a:br>
              <a:rPr lang="en-US" sz="9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and B</a:t>
            </a:r>
          </a:p>
          <a:p>
            <a:pPr marL="342900" marR="0" lvl="0" indent="-3429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5000" b="1" i="0" u="none" strike="noStrike" cap="none" baseline="0">
                <a:solidFill>
                  <a:srgbClr val="DD091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000" b="1" i="0" u="none" strike="noStrike" cap="none" baseline="0">
                <a:solidFill>
                  <a:srgbClr val="DD0918"/>
                </a:solidFill>
                <a:latin typeface="Arial"/>
                <a:ea typeface="Arial"/>
                <a:cs typeface="Arial"/>
                <a:sym typeface="Arial"/>
              </a:rPr>
              <a:t>“A” books have a </a:t>
            </a:r>
            <a:br>
              <a:rPr lang="en-US" sz="5000" b="1" i="0" u="none" strike="noStrike" cap="none" baseline="0">
                <a:solidFill>
                  <a:srgbClr val="DD091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000" b="1" i="0" u="none" strike="noStrike" cap="none" baseline="0">
                <a:solidFill>
                  <a:srgbClr val="DD0918"/>
                </a:solidFill>
                <a:latin typeface="Arial"/>
                <a:ea typeface="Arial"/>
                <a:cs typeface="Arial"/>
                <a:sym typeface="Arial"/>
              </a:rPr>
              <a:t>simple pattern on every page.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 is driving.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 is painting.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 is cooking.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 run.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 slide.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 climb.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4495800" y="3124200"/>
            <a:ext cx="342900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baseline="0">
                <a:solidFill>
                  <a:srgbClr val="DD0918"/>
                </a:solidFill>
                <a:latin typeface="Arial"/>
                <a:ea typeface="Arial"/>
                <a:cs typeface="Arial"/>
                <a:sym typeface="Arial"/>
              </a:rPr>
              <a:t>“B” books have one page that does not follow the pattern.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 is driving.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 is painting.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love my mom.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 run.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 slide.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 play in the playground.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4495800" y="3124200"/>
            <a:ext cx="342900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your child reads an </a:t>
            </a:r>
            <a:r>
              <a:rPr lang="en-US" sz="40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A/B Book</a:t>
            </a: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they should be able to:	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en-US" sz="54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Use the pattern.</a:t>
            </a: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en-US" sz="54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Point under each word.</a:t>
            </a: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en-US" sz="54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Use the pictures to help them read.</a:t>
            </a: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They are NOT sounding out words at this level.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 baseline="0">
                <a:solidFill>
                  <a:srgbClr val="DD0918"/>
                </a:solidFill>
                <a:latin typeface="Arial"/>
                <a:ea typeface="Arial"/>
                <a:cs typeface="Arial"/>
                <a:sym typeface="Arial"/>
              </a:rPr>
              <a:t>A and B</a:t>
            </a:r>
            <a:b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0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Get Ready to Read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the cover together.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Ask: “What do you think this book will be about?”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Helping your child read</a:t>
            </a:r>
            <a:r>
              <a:rPr lang="en-US" sz="4000" b="0" i="0" u="sng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b="0" i="0" u="sng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4000" b="0" i="0" u="sng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A/B </a:t>
            </a:r>
            <a:r>
              <a:rPr lang="en-US" sz="4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book: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en-US" sz="60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An adult reads the first page to the child.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en-US" sz="60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An adult shows how to point under each word.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459</Words>
  <Application>Microsoft Macintosh PowerPoint</Application>
  <PresentationFormat>On-screen Show (4:3)</PresentationFormat>
  <Paragraphs>99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Nunito</vt:lpstr>
      <vt:lpstr>Impact</vt:lpstr>
      <vt:lpstr>Libre Baskerville</vt:lpstr>
      <vt:lpstr>Default Design</vt:lpstr>
      <vt:lpstr>Public School 174 65-10 Dieterle Crescent Rego Park, NY 11374 Phone (718) 897-7006 ps174.org                                Mrs. Karin Kelly, Principal                                Mrs. Kerstin Kobetitsch, A. P.  Moving into  “Just-Right” Books</vt:lpstr>
      <vt:lpstr>“Just-Right” Books</vt:lpstr>
      <vt:lpstr>PowerPoint Presentation</vt:lpstr>
      <vt:lpstr> Red Dot Books </vt:lpstr>
      <vt:lpstr> “A” books have a  simple pattern on every page.</vt:lpstr>
      <vt:lpstr> “B” books have one page that does not follow the pattern.</vt:lpstr>
      <vt:lpstr>As your child reads an A/B Book  they should be able to: </vt:lpstr>
      <vt:lpstr>A and B Get Ready to Read</vt:lpstr>
      <vt:lpstr>Helping your child read  an A/B book:</vt:lpstr>
      <vt:lpstr>  As they read,kids are NOT “sounding out” words  in Levels A/B. These are things you can say: </vt:lpstr>
      <vt:lpstr>Comprehension</vt:lpstr>
      <vt:lpstr> Green Dot Books </vt:lpstr>
      <vt:lpstr>C /D Books</vt:lpstr>
      <vt:lpstr>PowerPoint Presentation</vt:lpstr>
      <vt:lpstr>These are things you can say for a child reading Levels C/D:</vt:lpstr>
      <vt:lpstr>PowerPoint Presentation</vt:lpstr>
      <vt:lpstr>   We are going to play  on the swings.</vt:lpstr>
      <vt:lpstr>  We like playing on the swings.</vt:lpstr>
      <vt:lpstr>  We are going to play in the tunnel.</vt:lpstr>
      <vt:lpstr>  We like playing in the tunnel.</vt:lpstr>
      <vt:lpstr>Comprehension</vt:lpstr>
      <vt:lpstr>What level is my child?</vt:lpstr>
      <vt:lpstr>What level meets the standards?  (Don’t worry, the next page will explain this chart.)</vt:lpstr>
      <vt:lpstr>What does that chart mean? What level meets the standards?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into  “Just-Right” Books</dc:title>
  <dc:creator>admin</dc:creator>
  <cp:lastModifiedBy>Marisol Catucci</cp:lastModifiedBy>
  <cp:revision>11</cp:revision>
  <dcterms:modified xsi:type="dcterms:W3CDTF">2018-10-02T15:21:40Z</dcterms:modified>
</cp:coreProperties>
</file>