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67" r:id="rId9"/>
    <p:sldId id="260" r:id="rId10"/>
    <p:sldId id="271" r:id="rId11"/>
    <p:sldId id="262" r:id="rId12"/>
    <p:sldId id="272" r:id="rId13"/>
    <p:sldId id="264" r:id="rId14"/>
    <p:sldId id="266" r:id="rId15"/>
    <p:sldId id="265" r:id="rId16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c Herzog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9" autoAdjust="0"/>
    <p:restoredTop sz="94572" autoAdjust="0"/>
  </p:normalViewPr>
  <p:slideViewPr>
    <p:cSldViewPr>
      <p:cViewPr varScale="1">
        <p:scale>
          <a:sx n="137" d="100"/>
          <a:sy n="137" d="100"/>
        </p:scale>
        <p:origin x="1032" y="200"/>
      </p:cViewPr>
      <p:guideLst>
        <p:guide orient="horz" pos="1536"/>
        <p:guide pos="9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5DD26F5B-FEB1-4142-A704-060CBDFF5B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B88AB23-F954-4202-8DA2-2A504487A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36C2C84F-2526-4B9E-878A-0151DC8DFB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CE9C5-2D59-4904-9FF4-325440E6E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A3997-1ECA-4DB7-B2DA-215A7915C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E544F-74DE-4CCE-87DE-2A8B63583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CDBD7-590C-4283-B5C4-85F33D962D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B69B3-399F-4599-8459-EE333902F6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8D30D-4B10-416B-B60E-E63523FAC3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692AB-3285-48A9-9759-7E5478716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03CD8-CCD4-41F9-8B80-0472AF17B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ED11D-AFDF-45A0-BC6C-A83763489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7E514-DE1E-4C72-91C2-A827AF266D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802CCFC3-ABD3-46C8-A795-3136171191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a.com/rr/66818.html?AP_rand=2048183830" TargetMode="External"/><Relationship Id="rId2" Type="http://schemas.openxmlformats.org/officeDocument/2006/relationships/hyperlink" Target="http://www.nysedregents.org/Grade4/Science/hom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search.barnesandnoble.com/Barrons-New-York-State-Grade-4-Elementary-Level-Science-Test/Joyce-Thornton-Barry/e/9780764137341/?itm=1&amp;USRI=Barron's+New+York+State+Grade+4+Elementary-Level+Science+Te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838200"/>
            <a:ext cx="8305800" cy="3124200"/>
          </a:xfrm>
        </p:spPr>
        <p:txBody>
          <a:bodyPr/>
          <a:lstStyle/>
          <a:p>
            <a:pPr algn="ctr"/>
            <a:br>
              <a:rPr lang="en-US" sz="3500" dirty="0"/>
            </a:br>
            <a:br>
              <a:rPr lang="en-US" sz="3500" dirty="0"/>
            </a:br>
            <a:br>
              <a:rPr lang="en-US" sz="3500" dirty="0"/>
            </a:br>
            <a:r>
              <a:rPr lang="en-US" sz="4000" b="1" dirty="0"/>
              <a:t>NYS 4</a:t>
            </a:r>
            <a:r>
              <a:rPr lang="en-US" sz="4000" b="1" baseline="30000" dirty="0"/>
              <a:t>th</a:t>
            </a:r>
            <a:r>
              <a:rPr lang="en-US" sz="4000" b="1" dirty="0"/>
              <a:t> Grade Science Exam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429000"/>
            <a:ext cx="6477000" cy="2286000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March 5th, 2019</a:t>
            </a:r>
          </a:p>
          <a:p>
            <a:r>
              <a:rPr lang="en-US" sz="2400" dirty="0"/>
              <a:t>Presenter: Len Pizza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592"/>
            <a:ext cx="7315200" cy="251480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Choice Question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133600"/>
            <a:ext cx="8458200" cy="2259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77" y="5257800"/>
            <a:ext cx="3851223" cy="838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9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76300"/>
            <a:ext cx="9144000" cy="914400"/>
          </a:xfrm>
        </p:spPr>
        <p:txBody>
          <a:bodyPr/>
          <a:lstStyle/>
          <a:p>
            <a:r>
              <a:rPr lang="en-US" dirty="0"/>
              <a:t>Short Answer Example</a:t>
            </a:r>
          </a:p>
        </p:txBody>
      </p:sp>
      <p:pic>
        <p:nvPicPr>
          <p:cNvPr id="7" name="Picture 6" descr="2012-02-29_16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604" y="1821930"/>
            <a:ext cx="7468792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334025"/>
            <a:ext cx="3851223" cy="8106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Answer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752600"/>
            <a:ext cx="8238872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635052"/>
            <a:ext cx="3851223" cy="810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25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876300"/>
            <a:ext cx="9144000" cy="914400"/>
          </a:xfrm>
        </p:spPr>
        <p:txBody>
          <a:bodyPr/>
          <a:lstStyle/>
          <a:p>
            <a:r>
              <a:rPr lang="en-US" dirty="0">
                <a:latin typeface="Cambria" pitchFamily="18" charset="0"/>
              </a:rPr>
              <a:t>Exam Preparation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790700"/>
            <a:ext cx="8153400" cy="461010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sz="2400" dirty="0"/>
              <a:t>Students receive a quality science education here at P.S. 174 from kindergarten through 5th grade.  The classroom teachers are utilizing text books and workbooks.  In addition, the students have access to a vast amount non-fiction resources in the classroom library.</a:t>
            </a:r>
          </a:p>
          <a:p>
            <a:pPr algn="l">
              <a:buFont typeface="Arial" charset="0"/>
              <a:buChar char="•"/>
            </a:pPr>
            <a:endParaRPr lang="en-US" sz="2400" dirty="0"/>
          </a:p>
          <a:p>
            <a:pPr algn="l">
              <a:buFont typeface="Arial" charset="0"/>
              <a:buChar char="•"/>
            </a:pPr>
            <a:r>
              <a:rPr lang="en-US" sz="2400" dirty="0"/>
              <a:t>Students are receiving a STEM education which provides them with a rich, more in depth, hands-on approach to learning science.</a:t>
            </a:r>
          </a:p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77" y="5181601"/>
            <a:ext cx="3851223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8387"/>
            <a:ext cx="9144000" cy="914400"/>
          </a:xfrm>
        </p:spPr>
        <p:txBody>
          <a:bodyPr/>
          <a:lstStyle/>
          <a:p>
            <a:r>
              <a:rPr lang="en-US" dirty="0"/>
              <a:t>Exam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006"/>
            <a:ext cx="8077200" cy="4124194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sz="2400" dirty="0"/>
              <a:t>Students and parents can access years of past exams that have been given by NYS at:</a:t>
            </a:r>
            <a:r>
              <a:rPr lang="en-US" sz="2400" dirty="0">
                <a:latin typeface="Times New Roman" pitchFamily="18" charset="0"/>
                <a:hlinkClick r:id="rId2"/>
              </a:rPr>
              <a:t> http://www.nysedregents.org/Grade4/Science/home.html</a:t>
            </a:r>
            <a:r>
              <a:rPr lang="en-US" sz="2400" dirty="0"/>
              <a:t> .  Students will become familiar with the structure of the test and gain practice answering questions.    </a:t>
            </a:r>
          </a:p>
          <a:p>
            <a:pPr algn="l">
              <a:buFont typeface="Arial" charset="0"/>
              <a:buChar char="•"/>
            </a:pPr>
            <a:endParaRPr lang="en-US" sz="2400" dirty="0"/>
          </a:p>
          <a:p>
            <a:pPr algn="l">
              <a:buFont typeface="Arial" charset="0"/>
              <a:buChar char="•"/>
            </a:pPr>
            <a:r>
              <a:rPr lang="en-US" sz="2400" dirty="0"/>
              <a:t>The following is an interactive online application that presents past science exam questions in a game show format.  Many students really seem to enjoy this approach to test prep.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http://www.quia.com/rr/66818.html?AP_rand=2048183830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77" y="5638800"/>
            <a:ext cx="3851223" cy="59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04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2098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hlinkClick r:id="rId2"/>
              </a:rPr>
              <a:t>Barron's New York State Grade 4 Elementary-Level Science Test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by Joyce Thornton Barry and Kathleen Cahill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77" y="5181601"/>
            <a:ext cx="3851223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63575"/>
            <a:ext cx="9144000" cy="1298575"/>
          </a:xfrm>
        </p:spPr>
        <p:txBody>
          <a:bodyPr/>
          <a:lstStyle/>
          <a:p>
            <a:r>
              <a:rPr lang="en-US" dirty="0"/>
              <a:t>Structure of Exam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1962150"/>
            <a:ext cx="7848600" cy="405765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z="3200" dirty="0"/>
              <a:t>Performance Assessment (</a:t>
            </a:r>
            <a:r>
              <a:rPr lang="en-US" sz="2400" dirty="0"/>
              <a:t>3 Stations)</a:t>
            </a:r>
          </a:p>
          <a:p>
            <a:pPr marL="857250" lvl="1" indent="-457200" algn="l">
              <a:buFont typeface="+mj-lt"/>
              <a:buAutoNum type="arabicPeriod"/>
            </a:pPr>
            <a:r>
              <a:rPr lang="en-US" sz="2300" dirty="0"/>
              <a:t>Measurement</a:t>
            </a:r>
          </a:p>
          <a:p>
            <a:pPr marL="857250" lvl="1" indent="-457200" algn="l">
              <a:buFont typeface="+mj-lt"/>
              <a:buAutoNum type="arabicPeriod"/>
            </a:pPr>
            <a:r>
              <a:rPr lang="en-US" sz="2300" dirty="0"/>
              <a:t>Electricity &amp; Magnetism </a:t>
            </a:r>
          </a:p>
          <a:p>
            <a:pPr marL="857250" lvl="1" indent="-457200" algn="l">
              <a:buFont typeface="+mj-lt"/>
              <a:buAutoNum type="arabicPeriod"/>
            </a:pPr>
            <a:r>
              <a:rPr lang="en-US" sz="2300" dirty="0"/>
              <a:t>Kinetic Energy and Force</a:t>
            </a:r>
          </a:p>
          <a:p>
            <a:pPr algn="l">
              <a:buFont typeface="Wingdings" pitchFamily="2" charset="2"/>
              <a:buNone/>
            </a:pPr>
            <a:r>
              <a:rPr lang="en-US" sz="3200" dirty="0"/>
              <a:t>Written Assessments </a:t>
            </a:r>
            <a:r>
              <a:rPr lang="en-US" sz="2400" dirty="0"/>
              <a:t>(2 Parts)</a:t>
            </a:r>
          </a:p>
          <a:p>
            <a:pPr marL="857250" lvl="1" indent="-457200" algn="l">
              <a:buFont typeface="+mj-lt"/>
              <a:buAutoNum type="arabicPeriod"/>
            </a:pPr>
            <a:r>
              <a:rPr lang="en-US" sz="2300" dirty="0"/>
              <a:t>30 Multiple Choice Questions</a:t>
            </a:r>
          </a:p>
          <a:p>
            <a:pPr marL="857250" lvl="1" indent="-457200" algn="l">
              <a:buFont typeface="+mj-lt"/>
              <a:buAutoNum type="arabicPeriod"/>
            </a:pPr>
            <a:r>
              <a:rPr lang="en-US" sz="2300" dirty="0"/>
              <a:t>12-15 Short Answer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77" y="5257801"/>
            <a:ext cx="3851223" cy="9143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Dates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2028044"/>
            <a:ext cx="7848600" cy="3352800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/>
              <a:t>Performance Assessment </a:t>
            </a:r>
          </a:p>
          <a:p>
            <a:pPr algn="l">
              <a:buFont typeface="Arial" charset="0"/>
              <a:buChar char="•"/>
            </a:pPr>
            <a:r>
              <a:rPr lang="en-US" sz="2400" dirty="0"/>
              <a:t>Wednesday, May 22nd – Friday, May 31st (One Day Only)</a:t>
            </a:r>
          </a:p>
          <a:p>
            <a:pPr>
              <a:buNone/>
            </a:pPr>
            <a:endParaRPr lang="en-US" dirty="0"/>
          </a:p>
          <a:p>
            <a:pPr algn="l">
              <a:buNone/>
            </a:pPr>
            <a:r>
              <a:rPr lang="en-US" sz="3200" dirty="0"/>
              <a:t>Written Assessment </a:t>
            </a:r>
          </a:p>
          <a:p>
            <a:pPr algn="l">
              <a:buFont typeface="Arial" charset="0"/>
              <a:buChar char="•"/>
            </a:pPr>
            <a:r>
              <a:rPr lang="en-US" sz="2400" dirty="0"/>
              <a:t>Monday, June 3rd (One Day Only)</a:t>
            </a:r>
          </a:p>
          <a:p>
            <a:pPr algn="l">
              <a:buFont typeface="Arial" charset="0"/>
              <a:buChar char="•"/>
            </a:pPr>
            <a:r>
              <a:rPr lang="en-US" sz="2400" dirty="0"/>
              <a:t>Make-up Assessment, June 4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June 7th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644" y="5181600"/>
            <a:ext cx="3851223" cy="8675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Assessment 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620000" cy="464820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sz="2400" dirty="0"/>
              <a:t>The performance assessment consists of 3 hands-on scientific investigations/tasks that will check the students ability to measure, test, estimate and predict using scientific reasoning and their knowledge of scientific concepts.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 algn="l">
              <a:buFont typeface="Arial" charset="0"/>
              <a:buChar char="•"/>
            </a:pPr>
            <a:r>
              <a:rPr lang="en-US" sz="2400" dirty="0"/>
              <a:t>Each student will work alone and is responsible to complete all 3 stations.</a:t>
            </a:r>
          </a:p>
          <a:p>
            <a:pPr algn="l">
              <a:buFont typeface="Arial" charset="0"/>
              <a:buChar char="•"/>
            </a:pPr>
            <a:r>
              <a:rPr lang="en-US" sz="2400" dirty="0"/>
              <a:t>Students are provided a total of one hour to finish all 3 stations.</a:t>
            </a:r>
          </a:p>
          <a:p>
            <a:pPr>
              <a:buFont typeface="Wingdings" pitchFamily="2" charset="2"/>
              <a:buNone/>
            </a:pPr>
            <a:endParaRPr lang="en-US" sz="1900" dirty="0"/>
          </a:p>
          <a:p>
            <a:pPr>
              <a:buFont typeface="Wingdings" pitchFamily="2" charset="2"/>
              <a:buNone/>
            </a:pP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348" y="5410200"/>
            <a:ext cx="3851223" cy="838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Task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752601"/>
            <a:ext cx="8458199" cy="4651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57800"/>
            <a:ext cx="3845376" cy="91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193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Task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828800"/>
            <a:ext cx="8534400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257800"/>
            <a:ext cx="3845376" cy="91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00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Task 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752601"/>
            <a:ext cx="84582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257800"/>
            <a:ext cx="3845376" cy="91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53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Written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315200" cy="3352800"/>
          </a:xfrm>
        </p:spPr>
        <p:txBody>
          <a:bodyPr/>
          <a:lstStyle/>
          <a:p>
            <a:pPr lvl="1" algn="l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r>
              <a:rPr lang="en-US" sz="2300" dirty="0"/>
              <a:t>The written assessment consists of 30 multiple choice questions and 12-15 short answer questions.  Students will apply their knowledge of scientific concepts, formulate hypotheses and make predictions.</a:t>
            </a:r>
          </a:p>
          <a:p>
            <a:pPr lvl="1" algn="l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endParaRPr lang="en-US" sz="2300" dirty="0"/>
          </a:p>
          <a:p>
            <a:pPr lvl="1" algn="l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r>
              <a:rPr lang="en-US" sz="2300" dirty="0"/>
              <a:t>No time limit for the written assessment.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77" y="5029200"/>
            <a:ext cx="3851223" cy="990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48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Choice Question </a:t>
            </a:r>
          </a:p>
        </p:txBody>
      </p:sp>
      <p:pic>
        <p:nvPicPr>
          <p:cNvPr id="6" name="Picture 5" descr="multiple_cho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895600"/>
            <a:ext cx="7730106" cy="1916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77" y="5257800"/>
            <a:ext cx="3851223" cy="8381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4"/>
  <p:tag name="TPOS" val="2"/>
</p:tagLst>
</file>

<file path=ppt/theme/theme1.xml><?xml version="1.0" encoding="utf-8"?>
<a:theme xmlns:a="http://schemas.openxmlformats.org/drawingml/2006/main" name="01018373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01018373</Template>
  <TotalTime>12048</TotalTime>
  <Words>374</Words>
  <Application>Microsoft Macintosh PowerPoint</Application>
  <PresentationFormat>On-screen Show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</vt:lpstr>
      <vt:lpstr>Times New Roman</vt:lpstr>
      <vt:lpstr>Verdana</vt:lpstr>
      <vt:lpstr>Wingdings</vt:lpstr>
      <vt:lpstr>01018373</vt:lpstr>
      <vt:lpstr>   NYS 4th Grade Science Exam</vt:lpstr>
      <vt:lpstr>Structure of Exam</vt:lpstr>
      <vt:lpstr>Testing Dates</vt:lpstr>
      <vt:lpstr>Performance Assessment </vt:lpstr>
      <vt:lpstr>Performance Task 1</vt:lpstr>
      <vt:lpstr>Performance Task 2</vt:lpstr>
      <vt:lpstr>Performance Task 3</vt:lpstr>
      <vt:lpstr>Written Assessment </vt:lpstr>
      <vt:lpstr>Multiple Choice Question </vt:lpstr>
      <vt:lpstr>Multiple Choice Question</vt:lpstr>
      <vt:lpstr>Short Answer Example</vt:lpstr>
      <vt:lpstr>Short Answer Example</vt:lpstr>
      <vt:lpstr>Exam Preparation</vt:lpstr>
      <vt:lpstr>Exam Preparation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NYS State 4th Grade Science</dc:title>
  <dc:creator>Rich</dc:creator>
  <cp:lastModifiedBy>Marisol Catucci</cp:lastModifiedBy>
  <cp:revision>93</cp:revision>
  <cp:lastPrinted>1601-01-01T00:00:00Z</cp:lastPrinted>
  <dcterms:created xsi:type="dcterms:W3CDTF">2012-02-29T20:46:16Z</dcterms:created>
  <dcterms:modified xsi:type="dcterms:W3CDTF">2019-03-05T02:54:32Z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TC010183731033</vt:lpwstr>
  </property>
</Properties>
</file>